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01F8-E845-464B-A592-651D9441DC8D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25BD-024B-4CF6-917A-4B0C4787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762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01F8-E845-464B-A592-651D9441DC8D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25BD-024B-4CF6-917A-4B0C4787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200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01F8-E845-464B-A592-651D9441DC8D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25BD-024B-4CF6-917A-4B0C4787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510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01F8-E845-464B-A592-651D9441DC8D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25BD-024B-4CF6-917A-4B0C4787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485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01F8-E845-464B-A592-651D9441DC8D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25BD-024B-4CF6-917A-4B0C4787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417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01F8-E845-464B-A592-651D9441DC8D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25BD-024B-4CF6-917A-4B0C4787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190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01F8-E845-464B-A592-651D9441DC8D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25BD-024B-4CF6-917A-4B0C4787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108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01F8-E845-464B-A592-651D9441DC8D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25BD-024B-4CF6-917A-4B0C4787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355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01F8-E845-464B-A592-651D9441DC8D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25BD-024B-4CF6-917A-4B0C4787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46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01F8-E845-464B-A592-651D9441DC8D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25BD-024B-4CF6-917A-4B0C4787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34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01F8-E845-464B-A592-651D9441DC8D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25BD-024B-4CF6-917A-4B0C4787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94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D01F8-E845-464B-A592-651D9441DC8D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A25BD-024B-4CF6-917A-4B0C4787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899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1144505"/>
              </p:ext>
            </p:extLst>
          </p:nvPr>
        </p:nvGraphicFramePr>
        <p:xfrm>
          <a:off x="96012" y="182880"/>
          <a:ext cx="8963407" cy="612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8588"/>
                <a:gridCol w="3472435"/>
                <a:gridCol w="3072384"/>
              </a:tblGrid>
              <a:tr h="31920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Objectives </a:t>
                      </a:r>
                      <a:endParaRPr lang="en-US" sz="16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Research questions</a:t>
                      </a:r>
                      <a:endParaRPr lang="en-US" sz="16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Activities </a:t>
                      </a:r>
                      <a:endParaRPr lang="en-US" sz="1600" dirty="0"/>
                    </a:p>
                  </a:txBody>
                  <a:tcPr marL="68580" marR="68580"/>
                </a:tc>
              </a:tr>
              <a:tr h="319209"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Theme: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 Research on out scaling of technologies and networking</a:t>
                      </a:r>
                      <a:endParaRPr lang="en-US" sz="1600" dirty="0"/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584622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To </a:t>
                      </a:r>
                      <a:r>
                        <a:rPr lang="en-US" sz="1600" baseline="0" dirty="0" smtClean="0"/>
                        <a:t>identify  efficient pathways/networks </a:t>
                      </a:r>
                      <a:r>
                        <a:rPr lang="en-US" sz="1600" baseline="0" dirty="0" smtClean="0"/>
                        <a:t>and approaches for </a:t>
                      </a:r>
                      <a:r>
                        <a:rPr lang="en-US" sz="1600" baseline="0" dirty="0" smtClean="0"/>
                        <a:t>delivery </a:t>
                      </a:r>
                      <a:r>
                        <a:rPr lang="en-US" sz="1600" baseline="0" dirty="0" smtClean="0"/>
                        <a:t>of validated technologies </a:t>
                      </a:r>
                      <a:r>
                        <a:rPr lang="en-US" sz="1600" baseline="0" dirty="0" smtClean="0"/>
                        <a:t>for adoption by end </a:t>
                      </a:r>
                      <a:r>
                        <a:rPr lang="en-US" sz="1600" baseline="0" dirty="0" smtClean="0"/>
                        <a:t>users across different contexts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600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(adaptive learning) component needs to be addressed in the objective</a:t>
                      </a:r>
                      <a:endParaRPr lang="en-US" sz="1600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What characterizes a technology as mature for scaling to end users?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dirty="0" smtClean="0"/>
                        <a:t>Which of the existing or tested technologies are mature for scaling to different farm types?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dirty="0" smtClean="0"/>
                        <a:t>Based on existent</a:t>
                      </a:r>
                      <a:r>
                        <a:rPr lang="en-US" sz="1600" baseline="0" dirty="0" smtClean="0"/>
                        <a:t> farm typologies, what are the associated adoption </a:t>
                      </a:r>
                      <a:r>
                        <a:rPr lang="en-US" sz="1600" baseline="0" dirty="0" smtClean="0"/>
                        <a:t>constraints and opportunities </a:t>
                      </a:r>
                      <a:r>
                        <a:rPr lang="en-US" sz="1600" baseline="0" dirty="0" smtClean="0"/>
                        <a:t>for technology uptake?</a:t>
                      </a:r>
                      <a:endParaRPr lang="en-US" sz="160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baseline="0" dirty="0" smtClean="0"/>
                        <a:t>How can we track and monitor progress of uptake and use of AR technologies over time among direct and indirect beneficiaries?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What are the existent </a:t>
                      </a:r>
                      <a:r>
                        <a:rPr lang="en-US" sz="1600" dirty="0" smtClean="0"/>
                        <a:t>policies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that </a:t>
                      </a:r>
                      <a:r>
                        <a:rPr lang="en-US" sz="1600" dirty="0" smtClean="0"/>
                        <a:t>inhibit </a:t>
                      </a:r>
                      <a:r>
                        <a:rPr lang="en-US" sz="1600" dirty="0" smtClean="0"/>
                        <a:t>or facilitate delivery </a:t>
                      </a:r>
                      <a:r>
                        <a:rPr lang="en-US" sz="1600" dirty="0" smtClean="0"/>
                        <a:t>of technologies to end users?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How can linkages and partnerships with the national authorities be made more efficient to support and facilitate the process of registration</a:t>
                      </a:r>
                      <a:r>
                        <a:rPr lang="en-US" sz="1600" baseline="0" dirty="0" smtClean="0"/>
                        <a:t> and release of validated technology packages?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292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480183"/>
              </p:ext>
            </p:extLst>
          </p:nvPr>
        </p:nvGraphicFramePr>
        <p:xfrm>
          <a:off x="96012" y="182880"/>
          <a:ext cx="8963407" cy="344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8588"/>
                <a:gridCol w="3472435"/>
                <a:gridCol w="3072384"/>
              </a:tblGrid>
              <a:tr h="31920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Objectives </a:t>
                      </a:r>
                      <a:endParaRPr lang="en-US" sz="16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Research questions</a:t>
                      </a:r>
                      <a:endParaRPr lang="en-US" sz="16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Activities </a:t>
                      </a:r>
                      <a:endParaRPr lang="en-US" sz="1600" dirty="0"/>
                    </a:p>
                  </a:txBody>
                  <a:tcPr marL="68580" marR="68580"/>
                </a:tc>
              </a:tr>
              <a:tr h="319209"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Theme: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 Research on out scaling of technologies and networking</a:t>
                      </a:r>
                      <a:endParaRPr lang="en-US" sz="1600" dirty="0"/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584622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To </a:t>
                      </a:r>
                      <a:r>
                        <a:rPr lang="en-US" sz="1600" baseline="0" dirty="0" smtClean="0"/>
                        <a:t>identify   </a:t>
                      </a:r>
                      <a:r>
                        <a:rPr lang="en-US" sz="1600" baseline="0" dirty="0" smtClean="0"/>
                        <a:t>pathways/networks and approaches for delivery of validated technologies to end users across different contexts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600" baseline="0" dirty="0" smtClean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7"/>
                      </a:pPr>
                      <a:r>
                        <a:rPr lang="en-US" sz="1600" baseline="0" dirty="0" smtClean="0"/>
                        <a:t>How </a:t>
                      </a:r>
                      <a:r>
                        <a:rPr lang="en-US" sz="1600" baseline="0" dirty="0" smtClean="0"/>
                        <a:t>can modelling and geospatial analysis help in the diffusion of technologies?</a:t>
                      </a:r>
                    </a:p>
                    <a:p>
                      <a:pPr marL="342900" indent="-342900">
                        <a:buFont typeface="+mj-lt"/>
                        <a:buAutoNum type="arabicPeriod" startAt="7"/>
                      </a:pPr>
                      <a:r>
                        <a:rPr lang="en-US" sz="1600" baseline="0" dirty="0" smtClean="0"/>
                        <a:t>Which decision support tools do farmers need to make informed decisions about the risks associated with technologies?</a:t>
                      </a:r>
                    </a:p>
                    <a:p>
                      <a:pPr marL="342900" indent="-342900">
                        <a:buFont typeface="+mj-lt"/>
                        <a:buAutoNum type="arabicPeriod" startAt="7"/>
                      </a:pPr>
                      <a:r>
                        <a:rPr lang="en-US" sz="1600" baseline="0" dirty="0" smtClean="0"/>
                        <a:t>What would be a feasible approach to pilot and test delivery pathways</a:t>
                      </a:r>
                      <a:r>
                        <a:rPr lang="en-US" sz="1600" baseline="0" dirty="0" smtClean="0"/>
                        <a:t>?</a:t>
                      </a:r>
                    </a:p>
                    <a:p>
                      <a:pPr marL="342900" indent="-342900">
                        <a:buFont typeface="+mj-lt"/>
                        <a:buAutoNum type="arabicPeriod" startAt="7"/>
                      </a:pP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(add research question on knowledge management)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How can we leverage/link and integrate with existent initiatives to support and spur the delivery of Africa RISING research outputs?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600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How can we link up/leverage the existing government extension system?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414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271</Words>
  <Application>Microsoft Office PowerPoint</Application>
  <PresentationFormat>On-screen Show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Odhong, Jonathan (IITA)</cp:lastModifiedBy>
  <cp:revision>14</cp:revision>
  <dcterms:created xsi:type="dcterms:W3CDTF">2016-02-18T15:02:16Z</dcterms:created>
  <dcterms:modified xsi:type="dcterms:W3CDTF">2016-02-25T12:01:34Z</dcterms:modified>
</cp:coreProperties>
</file>